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9"/>
  </p:handoutMasterIdLst>
  <p:sldIdLst>
    <p:sldId id="270" r:id="rId2"/>
    <p:sldId id="273" r:id="rId3"/>
    <p:sldId id="274" r:id="rId4"/>
    <p:sldId id="269" r:id="rId5"/>
    <p:sldId id="271" r:id="rId6"/>
    <p:sldId id="276" r:id="rId7"/>
    <p:sldId id="275" r:id="rId8"/>
    <p:sldId id="263" r:id="rId9"/>
    <p:sldId id="277" r:id="rId10"/>
    <p:sldId id="278" r:id="rId11"/>
    <p:sldId id="257" r:id="rId12"/>
    <p:sldId id="279" r:id="rId13"/>
    <p:sldId id="280" r:id="rId14"/>
    <p:sldId id="262" r:id="rId15"/>
    <p:sldId id="281" r:id="rId16"/>
    <p:sldId id="282" r:id="rId17"/>
    <p:sldId id="261" r:id="rId18"/>
  </p:sldIdLst>
  <p:sldSz cx="9144000" cy="6858000" type="screen4x3"/>
  <p:notesSz cx="69977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63744" y="0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r">
              <a:defRPr sz="1200"/>
            </a:lvl1pPr>
          </a:lstStyle>
          <a:p>
            <a:fld id="{FFEDD584-C1FF-4577-8ADB-CA3F5EE40D12}" type="datetimeFigureOut">
              <a:rPr lang="en-US" smtClean="0"/>
              <a:pPr/>
              <a:t>2/11/2010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7904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63744" y="8817904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r">
              <a:defRPr sz="1200"/>
            </a:lvl1pPr>
          </a:lstStyle>
          <a:p>
            <a:fld id="{DB0967C7-C950-4855-951B-701314608A9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D6D29-1827-42B9-812B-3B54514ABAC9}" type="datetimeFigureOut">
              <a:rPr lang="en-US" smtClean="0"/>
              <a:pPr/>
              <a:t>2/11/2010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08E1DF3-CB6A-4C71-A337-75FBE3C982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D6D29-1827-42B9-812B-3B54514ABAC9}" type="datetimeFigureOut">
              <a:rPr lang="en-US" smtClean="0"/>
              <a:pPr/>
              <a:t>2/11/2010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E1DF3-CB6A-4C71-A337-75FBE3C982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D6D29-1827-42B9-812B-3B54514ABAC9}" type="datetimeFigureOut">
              <a:rPr lang="en-US" smtClean="0"/>
              <a:pPr/>
              <a:t>2/11/2010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E1DF3-CB6A-4C71-A337-75FBE3C982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81D6D29-1827-42B9-812B-3B54514ABAC9}" type="datetimeFigureOut">
              <a:rPr lang="en-US" smtClean="0"/>
              <a:pPr/>
              <a:t>2/11/2010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08E1DF3-CB6A-4C71-A337-75FBE3C982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D6D29-1827-42B9-812B-3B54514ABAC9}" type="datetimeFigureOut">
              <a:rPr lang="en-US" smtClean="0"/>
              <a:pPr/>
              <a:t>2/11/2010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E1DF3-CB6A-4C71-A337-75FBE3C982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D6D29-1827-42B9-812B-3B54514ABAC9}" type="datetimeFigureOut">
              <a:rPr lang="en-US" smtClean="0"/>
              <a:pPr/>
              <a:t>2/11/2010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E1DF3-CB6A-4C71-A337-75FBE3C982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E1DF3-CB6A-4C71-A337-75FBE3C982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D6D29-1827-42B9-812B-3B54514ABAC9}" type="datetimeFigureOut">
              <a:rPr lang="en-US" smtClean="0"/>
              <a:pPr/>
              <a:t>2/11/2010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D6D29-1827-42B9-812B-3B54514ABAC9}" type="datetimeFigureOut">
              <a:rPr lang="en-US" smtClean="0"/>
              <a:pPr/>
              <a:t>2/11/2010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E1DF3-CB6A-4C71-A337-75FBE3C982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D6D29-1827-42B9-812B-3B54514ABAC9}" type="datetimeFigureOut">
              <a:rPr lang="en-US" smtClean="0"/>
              <a:pPr/>
              <a:t>2/11/2010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E1DF3-CB6A-4C71-A337-75FBE3C982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81D6D29-1827-42B9-812B-3B54514ABAC9}" type="datetimeFigureOut">
              <a:rPr lang="en-US" smtClean="0"/>
              <a:pPr/>
              <a:t>2/11/2010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08E1DF3-CB6A-4C71-A337-75FBE3C982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D6D29-1827-42B9-812B-3B54514ABAC9}" type="datetimeFigureOut">
              <a:rPr lang="en-US" smtClean="0"/>
              <a:pPr/>
              <a:t>2/11/2010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08E1DF3-CB6A-4C71-A337-75FBE3C982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81D6D29-1827-42B9-812B-3B54514ABAC9}" type="datetimeFigureOut">
              <a:rPr lang="en-US" smtClean="0"/>
              <a:pPr/>
              <a:t>2/11/2010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08E1DF3-CB6A-4C71-A337-75FBE3C982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rds.yahoo.com/_ylt=A0WTefic5XNLqSEAfOCJzbkF;_ylu=X3oDMTBpaWhqZmNtBHBvcwMzBHNlYwNzcgR2dGlkAw--/SIG=1fjp0upln/EXP=1265973020/**http:/images.search.yahoo.com/images/view?back=http://images.search.yahoo.com/search/images?p=finch&amp;ei=UTF-8&amp;fr=fp-yie8&amp;w=501&amp;h=411&amp;imgurl=sdakotabirds.com/species/photos/house_finch.JPG&amp;rurl=http://sdakotabirds.com/species/house_finch_info.htm&amp;size=34k&amp;name=house+finch+JPG&amp;p=finch&amp;oid=4b5fab4d660b8cb6&amp;fr2=&amp;no=3&amp;tt=817904&amp;sigr=11k98pif4&amp;sigi=11fnmduq9&amp;sigb=128rk3m4u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057400"/>
            <a:ext cx="8229600" cy="1219200"/>
          </a:xfrm>
        </p:spPr>
        <p:txBody>
          <a:bodyPr/>
          <a:lstStyle/>
          <a:p>
            <a:pPr algn="ctr"/>
            <a:r>
              <a:rPr b="1" i="1" smtClean="0">
                <a:solidFill>
                  <a:srgbClr val="002060"/>
                </a:solidFill>
              </a:rPr>
              <a:t>Mechanisms for Evolution</a:t>
            </a:r>
            <a:endParaRPr lang="en-US" b="1" i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29000" y="4800600"/>
            <a:ext cx="2438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5">
                    <a:lumMod val="50000"/>
                  </a:schemeClr>
                </a:solidFill>
              </a:rPr>
              <a:t>Section 15.2</a:t>
            </a:r>
          </a:p>
          <a:p>
            <a:r>
              <a:rPr lang="en-US" sz="2800" dirty="0" smtClean="0">
                <a:solidFill>
                  <a:schemeClr val="accent5">
                    <a:lumMod val="50000"/>
                  </a:schemeClr>
                </a:solidFill>
              </a:rPr>
              <a:t>Pages  404-413</a:t>
            </a:r>
            <a:endParaRPr lang="en-US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676400"/>
          </a:xfrm>
        </p:spPr>
        <p:txBody>
          <a:bodyPr>
            <a:normAutofit/>
          </a:bodyPr>
          <a:lstStyle/>
          <a:p>
            <a:pPr algn="ctr"/>
            <a:r>
              <a:rPr b="1" smtClean="0">
                <a:solidFill>
                  <a:srgbClr val="002060"/>
                </a:solidFill>
              </a:rPr>
              <a:t>Geographic Isolation</a:t>
            </a:r>
            <a:br>
              <a:rPr b="1" smtClean="0">
                <a:solidFill>
                  <a:srgbClr val="002060"/>
                </a:solidFill>
              </a:rPr>
            </a:br>
            <a:r>
              <a:rPr sz="2800" b="1" i="1" smtClean="0">
                <a:solidFill>
                  <a:srgbClr val="0070C0"/>
                </a:solidFill>
              </a:rPr>
              <a:t>Physical Barriers</a:t>
            </a:r>
            <a:endParaRPr lang="en-US" sz="2800" i="1" dirty="0">
              <a:solidFill>
                <a:srgbClr val="0070C0"/>
              </a:solidFill>
            </a:endParaRPr>
          </a:p>
        </p:txBody>
      </p:sp>
      <p:pic>
        <p:nvPicPr>
          <p:cNvPr id="32772" name="Picture 4" descr="http://www.wendmag.com/blog/wp-content/uploads/river.thumbnai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4038600"/>
            <a:ext cx="3352800" cy="2015743"/>
          </a:xfrm>
          <a:prstGeom prst="rect">
            <a:avLst/>
          </a:prstGeom>
          <a:noFill/>
        </p:spPr>
      </p:pic>
      <p:pic>
        <p:nvPicPr>
          <p:cNvPr id="32774" name="Picture 6" descr="http://media.securebookingpage.com/charter/data/images/attr/orig/2a_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1752600"/>
            <a:ext cx="3505200" cy="22098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295400" y="6096000"/>
            <a:ext cx="746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When a Physical Barrier divides a Population</a:t>
            </a:r>
            <a:endParaRPr lang="en-US" sz="2400" b="1" dirty="0"/>
          </a:p>
        </p:txBody>
      </p:sp>
      <p:pic>
        <p:nvPicPr>
          <p:cNvPr id="32776" name="Picture 8" descr="01_volcanos_56270.jpg image by peech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4038600"/>
            <a:ext cx="3505200" cy="1981200"/>
          </a:xfrm>
          <a:prstGeom prst="rect">
            <a:avLst/>
          </a:prstGeom>
          <a:noFill/>
        </p:spPr>
      </p:pic>
      <p:pic>
        <p:nvPicPr>
          <p:cNvPr id="32778" name="Picture 10" descr="http://library.thinkquest.org/05aug/00184/Mountain%20Ranges%20Page_image00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24400" y="1752600"/>
            <a:ext cx="3352800" cy="2190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1" u="sng" dirty="0" smtClean="0">
                <a:solidFill>
                  <a:srgbClr val="002060"/>
                </a:solidFill>
              </a:rPr>
              <a:t>Reproductive Isolation</a:t>
            </a:r>
            <a:endParaRPr lang="en-US" b="1" i="1" u="sng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2057400"/>
            <a:ext cx="8991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70C0"/>
                </a:solidFill>
              </a:rPr>
              <a:t>Formerly interbreeding organisms can no longer mate or produce fertile offspring</a:t>
            </a:r>
            <a:endParaRPr lang="en-US" sz="2800" b="1" dirty="0">
              <a:solidFill>
                <a:srgbClr val="0070C0"/>
              </a:solidFill>
            </a:endParaRPr>
          </a:p>
        </p:txBody>
      </p:sp>
      <p:pic>
        <p:nvPicPr>
          <p:cNvPr id="6150" name="Picture 6" descr="http://1.bp.blogspot.com/_wZFsCUeV27M/R9KS9LYEvmI/AAAAAAAADC4/bzkJtZzQF5Y/s400/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3276600"/>
            <a:ext cx="4495800" cy="3352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19200" y="5715000"/>
            <a:ext cx="7010400" cy="914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>
                <a:solidFill>
                  <a:srgbClr val="0070C0"/>
                </a:solidFill>
              </a:rPr>
              <a:t>Polyploidy:  </a:t>
            </a:r>
            <a:r>
              <a:rPr lang="en-US" i="1" dirty="0" smtClean="0">
                <a:solidFill>
                  <a:srgbClr val="0070C0"/>
                </a:solidFill>
              </a:rPr>
              <a:t>Any individual or species with an abnormal set of chromosomes</a:t>
            </a:r>
            <a:endParaRPr lang="en-US" i="1" dirty="0">
              <a:solidFill>
                <a:srgbClr val="0070C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b="1" smtClean="0">
                <a:solidFill>
                  <a:srgbClr val="002060"/>
                </a:solidFill>
              </a:rPr>
              <a:t>Genetic Mutations</a:t>
            </a:r>
            <a:r>
              <a:rPr lang="en-US" b="1" dirty="0" smtClean="0">
                <a:solidFill>
                  <a:srgbClr val="002060"/>
                </a:solidFill>
              </a:rPr>
              <a:t>……..</a:t>
            </a:r>
            <a:endParaRPr lang="en-US" b="1" dirty="0">
              <a:solidFill>
                <a:srgbClr val="002060"/>
              </a:solidFill>
            </a:endParaRPr>
          </a:p>
        </p:txBody>
      </p:sp>
      <p:pic>
        <p:nvPicPr>
          <p:cNvPr id="35844" name="Picture 4" descr="http://www.azfotos.com/food_meals/fruits/stockphotosalamy/many_apples_AEA24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600200"/>
            <a:ext cx="3429000" cy="3733800"/>
          </a:xfrm>
          <a:prstGeom prst="rect">
            <a:avLst/>
          </a:prstGeom>
          <a:noFill/>
        </p:spPr>
      </p:pic>
      <p:pic>
        <p:nvPicPr>
          <p:cNvPr id="35848" name="Picture 8" descr="http://img.alibaba.com/photo/101642572/Wheat_Germ_Oi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55006" y="1600200"/>
            <a:ext cx="3469794" cy="3733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b="1" smtClean="0">
                <a:solidFill>
                  <a:srgbClr val="0070C0"/>
                </a:solidFill>
              </a:rPr>
              <a:t>What is this an example of?</a:t>
            </a:r>
            <a:endParaRPr lang="en-US" b="1" dirty="0">
              <a:solidFill>
                <a:srgbClr val="0070C0"/>
              </a:solidFill>
            </a:endParaRPr>
          </a:p>
        </p:txBody>
      </p:sp>
      <p:pic>
        <p:nvPicPr>
          <p:cNvPr id="4" name="Content Placeholder 3" descr="http://sites.google.com/site/coririchards/bocasvariationcopy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38200" y="1600200"/>
            <a:ext cx="7620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002060"/>
                </a:solidFill>
              </a:rPr>
              <a:t>Adaptive Radiation</a:t>
            </a:r>
            <a:endParaRPr lang="en-US" b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http://www.agen.ufl.edu/~chyn/age2062/lect/lect_11/18_20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600200"/>
            <a:ext cx="6000750" cy="380047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14400" y="5791200"/>
            <a:ext cx="853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An Ancestral species evolves into an array of species to fit into diverse habitats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219200"/>
          </a:xfrm>
        </p:spPr>
        <p:txBody>
          <a:bodyPr/>
          <a:lstStyle/>
          <a:p>
            <a:pPr algn="ctr"/>
            <a:r>
              <a:rPr b="1" u="sng" smtClean="0">
                <a:solidFill>
                  <a:srgbClr val="002060"/>
                </a:solidFill>
              </a:rPr>
              <a:t>The Rate of Speciation</a:t>
            </a:r>
            <a:endParaRPr lang="en-US" b="1" u="sng" dirty="0">
              <a:solidFill>
                <a:srgbClr val="002060"/>
              </a:solidFill>
            </a:endParaRPr>
          </a:p>
        </p:txBody>
      </p:sp>
      <p:pic>
        <p:nvPicPr>
          <p:cNvPr id="36866" name="Picture 2" descr="graph of phyletic gradualism--a progressive straight line of change over tim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2590800"/>
            <a:ext cx="4419600" cy="24384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590800" y="1371600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 smtClean="0">
                <a:solidFill>
                  <a:srgbClr val="0070C0"/>
                </a:solidFill>
              </a:rPr>
              <a:t>Gradualism</a:t>
            </a:r>
            <a:endParaRPr lang="en-US" sz="3200" b="1" i="1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43000" y="5638800"/>
            <a:ext cx="7010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70C0"/>
                </a:solidFill>
              </a:rPr>
              <a:t>New Species Arise at a Very Gradual Change in Adaptations</a:t>
            </a:r>
            <a:endParaRPr lang="en-US" sz="28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43000" y="1600200"/>
            <a:ext cx="7315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i="1" dirty="0" smtClean="0">
                <a:solidFill>
                  <a:srgbClr val="0070C0"/>
                </a:solidFill>
              </a:rPr>
              <a:t>Punctuated Equilibrium</a:t>
            </a:r>
          </a:p>
        </p:txBody>
      </p:sp>
      <p:pic>
        <p:nvPicPr>
          <p:cNvPr id="3" name="Picture 4" descr="graph of punctuated equilibrium with periods of stability and change identifi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2667000"/>
            <a:ext cx="5410200" cy="2362200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1752600" y="228600"/>
            <a:ext cx="614431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u="sng" dirty="0" smtClean="0">
                <a:solidFill>
                  <a:srgbClr val="002060"/>
                </a:solidFill>
              </a:rPr>
              <a:t>The Rate of Speciation</a:t>
            </a:r>
            <a:endParaRPr lang="en-US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5638800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</a:rPr>
              <a:t>Speciation occurs in quick, rapid bursts with long period of genetic equilibrium in between</a:t>
            </a:r>
            <a:endParaRPr lang="en-US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828800"/>
            <a:ext cx="8229600" cy="4572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3200" b="1" i="1" dirty="0" smtClean="0">
                <a:solidFill>
                  <a:srgbClr val="002060"/>
                </a:solidFill>
              </a:rPr>
              <a:t>Tool for determining the amount of Natural Selection is occurring in a population</a:t>
            </a:r>
          </a:p>
          <a:p>
            <a:pPr algn="ctr">
              <a:buNone/>
            </a:pPr>
            <a:endParaRPr lang="en-US" sz="3200" b="1" i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en-US" sz="3200" b="1" dirty="0" smtClean="0">
                <a:solidFill>
                  <a:srgbClr val="0070C0"/>
                </a:solidFill>
              </a:rPr>
              <a:t>Equation:     </a:t>
            </a:r>
            <a:r>
              <a:rPr lang="en-US" sz="3200" b="1" dirty="0" smtClean="0">
                <a:solidFill>
                  <a:srgbClr val="002060"/>
                </a:solidFill>
              </a:rPr>
              <a:t>p² + 2pq + q² = 1</a:t>
            </a:r>
          </a:p>
          <a:p>
            <a:pPr algn="ctr">
              <a:buNone/>
            </a:pPr>
            <a:endParaRPr lang="en-US" sz="3200" b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en-US" sz="3200" b="1" dirty="0" smtClean="0">
                <a:solidFill>
                  <a:srgbClr val="0070C0"/>
                </a:solidFill>
              </a:rPr>
              <a:t>Variables:     </a:t>
            </a:r>
            <a:r>
              <a:rPr lang="en-US" sz="3200" b="1" dirty="0" smtClean="0">
                <a:solidFill>
                  <a:srgbClr val="002060"/>
                </a:solidFill>
              </a:rPr>
              <a:t>p = Dominant Alleles</a:t>
            </a:r>
          </a:p>
          <a:p>
            <a:pPr algn="ctr">
              <a:buNone/>
            </a:pPr>
            <a:r>
              <a:rPr lang="en-US" sz="3200" b="1" dirty="0" smtClean="0">
                <a:solidFill>
                  <a:srgbClr val="002060"/>
                </a:solidFill>
              </a:rPr>
              <a:t>			     q  = Recessive Alleles</a:t>
            </a:r>
            <a:endParaRPr lang="en-US" sz="3200" b="1" dirty="0">
              <a:solidFill>
                <a:srgbClr val="00206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smtClean="0">
                <a:solidFill>
                  <a:srgbClr val="002060"/>
                </a:solidFill>
              </a:rPr>
              <a:t>Hardy-Weinberg Principle</a:t>
            </a:r>
            <a:endParaRPr lang="en-US" b="1" u="sng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334000"/>
          </a:xfrm>
        </p:spPr>
        <p:txBody>
          <a:bodyPr>
            <a:normAutofit/>
          </a:bodyPr>
          <a:lstStyle/>
          <a:p>
            <a:endParaRPr lang="en-US" sz="2800" dirty="0" smtClean="0">
              <a:solidFill>
                <a:srgbClr val="002060"/>
              </a:solidFill>
            </a:endParaRPr>
          </a:p>
          <a:p>
            <a:r>
              <a:rPr lang="en-US" sz="2800" dirty="0" smtClean="0">
                <a:solidFill>
                  <a:srgbClr val="002060"/>
                </a:solidFill>
              </a:rPr>
              <a:t>  </a:t>
            </a:r>
            <a:r>
              <a:rPr lang="en-US" sz="2800" b="1" dirty="0" smtClean="0">
                <a:solidFill>
                  <a:srgbClr val="002060"/>
                </a:solidFill>
              </a:rPr>
              <a:t>Gene Pool:   </a:t>
            </a:r>
            <a:r>
              <a:rPr lang="en-US" sz="2800" dirty="0" smtClean="0">
                <a:solidFill>
                  <a:srgbClr val="002060"/>
                </a:solidFill>
              </a:rPr>
              <a:t>The total number of </a:t>
            </a:r>
            <a:r>
              <a:rPr lang="en-US" sz="2800" u="sng" dirty="0" smtClean="0">
                <a:solidFill>
                  <a:srgbClr val="002060"/>
                </a:solidFill>
              </a:rPr>
              <a:t>alleles</a:t>
            </a:r>
            <a:r>
              <a:rPr lang="en-US" sz="2800" dirty="0" smtClean="0">
                <a:solidFill>
                  <a:srgbClr val="002060"/>
                </a:solidFill>
              </a:rPr>
              <a:t> in a population of organisms.</a:t>
            </a:r>
          </a:p>
          <a:p>
            <a:endParaRPr lang="en-US" sz="2800" dirty="0" smtClean="0">
              <a:solidFill>
                <a:srgbClr val="002060"/>
              </a:solidFill>
            </a:endParaRPr>
          </a:p>
          <a:p>
            <a:endParaRPr lang="en-US" sz="2800" b="1" dirty="0" smtClean="0">
              <a:solidFill>
                <a:srgbClr val="002060"/>
              </a:solidFill>
            </a:endParaRPr>
          </a:p>
          <a:p>
            <a:r>
              <a:rPr lang="en-US" sz="2800" b="1" dirty="0" smtClean="0">
                <a:solidFill>
                  <a:srgbClr val="002060"/>
                </a:solidFill>
              </a:rPr>
              <a:t>Allelic Frequency:  </a:t>
            </a:r>
            <a:r>
              <a:rPr lang="en-US" sz="2800" dirty="0" smtClean="0">
                <a:solidFill>
                  <a:srgbClr val="002060"/>
                </a:solidFill>
              </a:rPr>
              <a:t>Percentage of any specific allele in the gene pool</a:t>
            </a:r>
          </a:p>
          <a:p>
            <a:pPr>
              <a:buNone/>
            </a:pPr>
            <a:endParaRPr lang="en-US" sz="28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en-US" sz="2800" b="1" dirty="0" smtClean="0">
              <a:solidFill>
                <a:srgbClr val="002060"/>
              </a:solidFill>
            </a:endParaRPr>
          </a:p>
          <a:p>
            <a:r>
              <a:rPr lang="en-US" sz="2800" b="1" dirty="0" smtClean="0">
                <a:solidFill>
                  <a:srgbClr val="002060"/>
                </a:solidFill>
              </a:rPr>
              <a:t>Genetic Equilibrium:   </a:t>
            </a:r>
            <a:r>
              <a:rPr lang="en-US" sz="2800" dirty="0" smtClean="0">
                <a:solidFill>
                  <a:srgbClr val="002060"/>
                </a:solidFill>
              </a:rPr>
              <a:t>The allelic frequency in agene pool remains constant over generations</a:t>
            </a:r>
            <a:endParaRPr lang="en-US" sz="2800" b="1" dirty="0">
              <a:solidFill>
                <a:srgbClr val="00206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</a:rPr>
              <a:t>But first some cool, new </a:t>
            </a:r>
            <a:r>
              <a:rPr lang="en-US" b="1" dirty="0" err="1" smtClean="0">
                <a:solidFill>
                  <a:srgbClr val="002060"/>
                </a:solidFill>
              </a:rPr>
              <a:t>vocab</a:t>
            </a:r>
            <a:r>
              <a:rPr lang="en-US" b="1" dirty="0" smtClean="0">
                <a:solidFill>
                  <a:srgbClr val="002060"/>
                </a:solidFill>
              </a:rPr>
              <a:t>….</a:t>
            </a:r>
            <a:endParaRPr lang="en-US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686800" cy="4572000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pPr algn="ctr">
              <a:buNone/>
            </a:pPr>
            <a:endParaRPr lang="en-US" sz="3600" b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en-US" sz="3600" b="1" dirty="0" smtClean="0">
                <a:solidFill>
                  <a:srgbClr val="002060"/>
                </a:solidFill>
              </a:rPr>
              <a:t>A POPULATION’S GENETIC EQUILIBRIUM IS DISRUPTED!</a:t>
            </a:r>
            <a:endParaRPr lang="en-US" sz="3600" b="1" dirty="0">
              <a:solidFill>
                <a:srgbClr val="00206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219200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solidFill>
                  <a:srgbClr val="002060"/>
                </a:solidFill>
              </a:rPr>
              <a:t>Evolution Happens When……</a:t>
            </a:r>
            <a:endParaRPr lang="en-US" sz="4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002060"/>
                </a:solidFill>
              </a:rPr>
              <a:t>Mechanisms for Evolution</a:t>
            </a:r>
            <a:endParaRPr lang="en-US" b="1" dirty="0">
              <a:solidFill>
                <a:srgbClr val="002060"/>
              </a:solidFill>
            </a:endParaRPr>
          </a:p>
        </p:txBody>
      </p:sp>
      <p:pic>
        <p:nvPicPr>
          <p:cNvPr id="27650" name="Picture 2" descr="The mechanisms behind evolution by Colin Purrington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600200"/>
            <a:ext cx="7772400" cy="502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sz="3200" b="1" dirty="0" smtClean="0">
                <a:solidFill>
                  <a:srgbClr val="002060"/>
                </a:solidFill>
              </a:rPr>
              <a:t>Survival &amp; Reproduction of organisms that are genetically best adapted to the environment</a:t>
            </a:r>
          </a:p>
          <a:p>
            <a:pPr>
              <a:buNone/>
            </a:pPr>
            <a:endParaRPr lang="en-US" sz="3200" b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sz="3200" b="1" dirty="0" smtClean="0">
                <a:solidFill>
                  <a:srgbClr val="002060"/>
                </a:solidFill>
              </a:rPr>
              <a:t>  3 Types</a:t>
            </a:r>
          </a:p>
          <a:p>
            <a:pPr lvl="3">
              <a:buFont typeface="Wingdings" pitchFamily="2" charset="2"/>
              <a:buChar char="q"/>
            </a:pPr>
            <a:r>
              <a:rPr lang="en-US" sz="2500" b="1" dirty="0" smtClean="0">
                <a:solidFill>
                  <a:srgbClr val="002060"/>
                </a:solidFill>
              </a:rPr>
              <a:t>- Stabilizing</a:t>
            </a:r>
          </a:p>
          <a:p>
            <a:pPr lvl="3">
              <a:buFont typeface="Wingdings" pitchFamily="2" charset="2"/>
              <a:buChar char="q"/>
            </a:pPr>
            <a:r>
              <a:rPr lang="en-US" sz="2500" b="1" dirty="0" smtClean="0">
                <a:solidFill>
                  <a:srgbClr val="002060"/>
                </a:solidFill>
              </a:rPr>
              <a:t>- Directional</a:t>
            </a:r>
          </a:p>
          <a:p>
            <a:pPr lvl="3">
              <a:buFont typeface="Wingdings" pitchFamily="2" charset="2"/>
              <a:buChar char="q"/>
            </a:pPr>
            <a:r>
              <a:rPr lang="en-US" sz="2500" b="1" dirty="0" smtClean="0">
                <a:solidFill>
                  <a:srgbClr val="002060"/>
                </a:solidFill>
              </a:rPr>
              <a:t>- Disruptive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534400" cy="1219200"/>
          </a:xfrm>
        </p:spPr>
        <p:txBody>
          <a:bodyPr>
            <a:normAutofit/>
          </a:bodyPr>
          <a:lstStyle/>
          <a:p>
            <a:pPr algn="ctr"/>
            <a:r>
              <a:rPr sz="4400" b="1" u="sng" dirty="0" smtClean="0">
                <a:solidFill>
                  <a:srgbClr val="002060"/>
                </a:solidFill>
              </a:rPr>
              <a:t>1.  Natural Selection Recap</a:t>
            </a:r>
            <a:r>
              <a:rPr lang="en-US" sz="4400" b="1" u="sng" dirty="0" smtClean="0">
                <a:solidFill>
                  <a:srgbClr val="002060"/>
                </a:solidFill>
              </a:rPr>
              <a:t>…</a:t>
            </a:r>
            <a:r>
              <a:rPr sz="3200" b="1" dirty="0" smtClean="0">
                <a:solidFill>
                  <a:srgbClr val="002060"/>
                </a:solidFill>
              </a:rPr>
              <a:t/>
            </a:r>
            <a:br>
              <a:rPr sz="3200" b="1" dirty="0" smtClean="0">
                <a:solidFill>
                  <a:srgbClr val="002060"/>
                </a:solidFill>
              </a:rPr>
            </a:br>
            <a:r>
              <a:rPr sz="2400" b="1" i="1" dirty="0" smtClean="0">
                <a:solidFill>
                  <a:srgbClr val="002060"/>
                </a:solidFill>
              </a:rPr>
              <a:t> </a:t>
            </a:r>
            <a:endParaRPr lang="en-US" sz="2400" b="1" i="1" dirty="0">
              <a:solidFill>
                <a:srgbClr val="002060"/>
              </a:solidFill>
            </a:endParaRPr>
          </a:p>
        </p:txBody>
      </p:sp>
      <p:pic>
        <p:nvPicPr>
          <p:cNvPr id="17410" name="Picture 2" descr="Go to full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4419600"/>
            <a:ext cx="2743200" cy="1962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002060"/>
                </a:solidFill>
              </a:rPr>
              <a:t>Mechanisms for Evolution</a:t>
            </a:r>
            <a:endParaRPr lang="en-US" b="1" dirty="0">
              <a:solidFill>
                <a:srgbClr val="002060"/>
              </a:solidFill>
            </a:endParaRPr>
          </a:p>
        </p:txBody>
      </p:sp>
      <p:pic>
        <p:nvPicPr>
          <p:cNvPr id="27650" name="Picture 2" descr="The mechanisms behind evolution by Colin Purrington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600200"/>
            <a:ext cx="7772400" cy="502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002060"/>
                </a:solidFill>
              </a:rPr>
              <a:t>  </a:t>
            </a:r>
            <a:r>
              <a:rPr lang="en-US" sz="2800" b="1" dirty="0" smtClean="0">
                <a:solidFill>
                  <a:srgbClr val="002060"/>
                </a:solidFill>
              </a:rPr>
              <a:t>Genetic Drift:  </a:t>
            </a:r>
            <a:r>
              <a:rPr lang="en-US" sz="2800" dirty="0" smtClean="0">
                <a:solidFill>
                  <a:srgbClr val="002060"/>
                </a:solidFill>
              </a:rPr>
              <a:t>The alteration of allelic frequencies by random events</a:t>
            </a:r>
            <a:endParaRPr lang="en-US" sz="2800" i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q"/>
            </a:pPr>
            <a:endParaRPr lang="en-US" sz="2800" i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sz="2800" b="1" dirty="0" smtClean="0">
                <a:solidFill>
                  <a:srgbClr val="002060"/>
                </a:solidFill>
              </a:rPr>
              <a:t> Gene Flow:   </a:t>
            </a:r>
            <a:r>
              <a:rPr lang="en-US" sz="2800" dirty="0" smtClean="0">
                <a:solidFill>
                  <a:srgbClr val="002060"/>
                </a:solidFill>
              </a:rPr>
              <a:t>Transport of genes by migrating individuals</a:t>
            </a:r>
          </a:p>
          <a:p>
            <a:pPr>
              <a:buFont typeface="Wingdings" pitchFamily="2" charset="2"/>
              <a:buChar char="q"/>
            </a:pPr>
            <a:endParaRPr lang="en-US" sz="2800" b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sz="2800" b="1" dirty="0" smtClean="0">
                <a:solidFill>
                  <a:srgbClr val="002060"/>
                </a:solidFill>
              </a:rPr>
              <a:t> Mutation:  </a:t>
            </a:r>
            <a:r>
              <a:rPr lang="en-US" sz="2800" dirty="0" smtClean="0">
                <a:solidFill>
                  <a:srgbClr val="002060"/>
                </a:solidFill>
              </a:rPr>
              <a:t>Can Result in a useful mutation that would be accepted into the gene pool</a:t>
            </a:r>
            <a:endParaRPr lang="en-US" sz="2800" b="1" dirty="0" smtClean="0">
              <a:solidFill>
                <a:srgbClr val="00206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b="1" u="sng" smtClean="0">
                <a:solidFill>
                  <a:srgbClr val="002060"/>
                </a:solidFill>
              </a:rPr>
              <a:t>Three </a:t>
            </a:r>
            <a:r>
              <a:rPr lang="en-US" b="1" u="sng" dirty="0" smtClean="0">
                <a:solidFill>
                  <a:srgbClr val="002060"/>
                </a:solidFill>
              </a:rPr>
              <a:t>Other Mechanisms </a:t>
            </a:r>
            <a:endParaRPr lang="en-US" b="1" u="sng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524000"/>
            <a:ext cx="8915400" cy="4724400"/>
          </a:xfrm>
        </p:spPr>
        <p:txBody>
          <a:bodyPr/>
          <a:lstStyle/>
          <a:p>
            <a:endParaRPr lang="en-US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sz="3200" b="1" i="1" dirty="0" smtClean="0">
                <a:solidFill>
                  <a:srgbClr val="0070C0"/>
                </a:solidFill>
              </a:rPr>
              <a:t>Species:  </a:t>
            </a:r>
            <a:r>
              <a:rPr lang="en-US" sz="3200" b="1" dirty="0" smtClean="0">
                <a:solidFill>
                  <a:srgbClr val="0070C0"/>
                </a:solidFill>
              </a:rPr>
              <a:t>A </a:t>
            </a:r>
            <a:r>
              <a:rPr lang="en-US" sz="3200" b="1" dirty="0" smtClean="0">
                <a:solidFill>
                  <a:srgbClr val="0070C0"/>
                </a:solidFill>
              </a:rPr>
              <a:t>Group of Individuals that actually or potentially interbreed in nature</a:t>
            </a:r>
          </a:p>
          <a:p>
            <a:endParaRPr lang="en-US" b="1" dirty="0" smtClean="0">
              <a:solidFill>
                <a:srgbClr val="0070C0"/>
              </a:solidFill>
            </a:endParaRPr>
          </a:p>
          <a:p>
            <a:endParaRPr lang="en-US" b="1" dirty="0" smtClean="0">
              <a:solidFill>
                <a:srgbClr val="0070C0"/>
              </a:solidFill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rgbClr val="002060"/>
                </a:solidFill>
              </a:rPr>
              <a:t>Lets First Define </a:t>
            </a:r>
            <a:r>
              <a:rPr lang="en-US" b="1" i="1" dirty="0" smtClean="0">
                <a:solidFill>
                  <a:srgbClr val="002060"/>
                </a:solidFill>
              </a:rPr>
              <a:t>Species</a:t>
            </a:r>
            <a:endParaRPr lang="en-US" b="1" i="1" dirty="0">
              <a:solidFill>
                <a:srgbClr val="002060"/>
              </a:solidFill>
            </a:endParaRPr>
          </a:p>
        </p:txBody>
      </p:sp>
      <p:pic>
        <p:nvPicPr>
          <p:cNvPr id="21506" name="Picture 2" descr="http://evolution.berkeley.edu/evosite/evo101/images/happyfacespid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3657600"/>
            <a:ext cx="6781800" cy="162877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14600" y="5791200"/>
            <a:ext cx="3276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0070C0"/>
                </a:solidFill>
              </a:rPr>
              <a:t>Same Species or Different?</a:t>
            </a:r>
            <a:endParaRPr lang="en-US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002060"/>
                </a:solidFill>
              </a:rPr>
              <a:t>How are New Species Formed?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6000" y="4572000"/>
            <a:ext cx="4191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400" b="1" dirty="0" smtClean="0">
                <a:solidFill>
                  <a:srgbClr val="002060"/>
                </a:solidFill>
              </a:rPr>
              <a:t>Geographic Isolation</a:t>
            </a:r>
          </a:p>
          <a:p>
            <a:pPr marL="342900" indent="-342900">
              <a:buAutoNum type="arabicPeriod"/>
            </a:pPr>
            <a:r>
              <a:rPr lang="en-US" sz="2400" b="1" dirty="0" smtClean="0">
                <a:solidFill>
                  <a:srgbClr val="002060"/>
                </a:solidFill>
              </a:rPr>
              <a:t>Reproductive Barriers</a:t>
            </a:r>
          </a:p>
          <a:p>
            <a:pPr marL="342900" indent="-342900">
              <a:buAutoNum type="arabicPeriod"/>
            </a:pPr>
            <a:r>
              <a:rPr lang="en-US" sz="2400" b="1" dirty="0" smtClean="0">
                <a:solidFill>
                  <a:srgbClr val="002060"/>
                </a:solidFill>
              </a:rPr>
              <a:t>Genetic Mutations</a:t>
            </a:r>
          </a:p>
          <a:p>
            <a:pPr marL="342900" indent="-342900">
              <a:buAutoNum type="arabicPeriod"/>
            </a:pPr>
            <a:r>
              <a:rPr lang="en-US" sz="2400" b="1" dirty="0" smtClean="0">
                <a:solidFill>
                  <a:srgbClr val="002060"/>
                </a:solidFill>
              </a:rPr>
              <a:t>Adaptive Radiation</a:t>
            </a:r>
            <a:endParaRPr lang="en-US" sz="24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2743200"/>
            <a:ext cx="8305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</a:rPr>
              <a:t>Speciation:  </a:t>
            </a:r>
            <a:r>
              <a:rPr lang="en-US" sz="2400" b="1" i="1" dirty="0" smtClean="0">
                <a:solidFill>
                  <a:srgbClr val="0070C0"/>
                </a:solidFill>
              </a:rPr>
              <a:t>When members of similar populations no longer interbreed to produce fertile offspring</a:t>
            </a:r>
            <a:endParaRPr lang="en-US" sz="2400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244</TotalTime>
  <Words>306</Words>
  <Application>Microsoft Office PowerPoint</Application>
  <PresentationFormat>On-screen Show (4:3)</PresentationFormat>
  <Paragraphs>68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Paper</vt:lpstr>
      <vt:lpstr>Mechanisms for Evolution</vt:lpstr>
      <vt:lpstr>But first some cool, new vocab….</vt:lpstr>
      <vt:lpstr>Evolution Happens When……</vt:lpstr>
      <vt:lpstr>Mechanisms for Evolution</vt:lpstr>
      <vt:lpstr>1.  Natural Selection Recap…  </vt:lpstr>
      <vt:lpstr>Mechanisms for Evolution</vt:lpstr>
      <vt:lpstr>Three Other Mechanisms </vt:lpstr>
      <vt:lpstr>Lets First Define Species</vt:lpstr>
      <vt:lpstr>How are New Species Formed?</vt:lpstr>
      <vt:lpstr>Geographic Isolation Physical Barriers</vt:lpstr>
      <vt:lpstr>Reproductive Isolation</vt:lpstr>
      <vt:lpstr>Genetic Mutations……..</vt:lpstr>
      <vt:lpstr>What is this an example of?</vt:lpstr>
      <vt:lpstr>Adaptive Radiation</vt:lpstr>
      <vt:lpstr>The Rate of Speciation</vt:lpstr>
      <vt:lpstr>Slide 16</vt:lpstr>
      <vt:lpstr>Hardy-Weinberg Principle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are New Species Formed?</dc:title>
  <dc:creator>Ashley Borden</dc:creator>
  <cp:lastModifiedBy>Ashley_Borden</cp:lastModifiedBy>
  <cp:revision>26</cp:revision>
  <dcterms:created xsi:type="dcterms:W3CDTF">2010-02-09T02:16:54Z</dcterms:created>
  <dcterms:modified xsi:type="dcterms:W3CDTF">2010-02-11T17:09:35Z</dcterms:modified>
</cp:coreProperties>
</file>